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3" r:id="rId6"/>
    <p:sldId id="260" r:id="rId7"/>
    <p:sldId id="262" r:id="rId8"/>
    <p:sldId id="261" r:id="rId9"/>
    <p:sldId id="264" r:id="rId10"/>
    <p:sldId id="266"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g>
</file>

<file path=ppt/media/image4.png>
</file>

<file path=ppt/media/image5.jp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0616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6015872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850077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581870"/>
            <a:ext cx="5332690" cy="1666399"/>
          </a:xfrm>
          <a:prstGeom prst="rect">
            <a:avLst/>
          </a:prstGeom>
          <a:noFill/>
          <a:ln/>
        </p:spPr>
        <p:txBody>
          <a:bodyPr wrap="square" rtlCol="0" anchor="t"/>
          <a:lstStyle/>
          <a:p>
            <a:pPr marL="0" indent="0">
              <a:lnSpc>
                <a:spcPts val="6561"/>
              </a:lnSpc>
              <a:buNone/>
            </a:pPr>
            <a:r>
              <a:rPr lang="en-US" sz="5249" dirty="0">
                <a:solidFill>
                  <a:srgbClr val="FFFFFF"/>
                </a:solidFill>
                <a:latin typeface="Barlow, sans-serif" pitchFamily="34" charset="0"/>
                <a:ea typeface="Barlow, sans-serif" pitchFamily="34" charset="-122"/>
                <a:cs typeface="Barlow, sans-serif" pitchFamily="34" charset="-120"/>
              </a:rPr>
              <a:t>Workshop 2
PID Control</a:t>
            </a:r>
            <a:endParaRPr lang="en-US" sz="5249" dirty="0"/>
          </a:p>
        </p:txBody>
      </p:sp>
      <p:sp>
        <p:nvSpPr>
          <p:cNvPr id="6" name="Text 2"/>
          <p:cNvSpPr/>
          <p:nvPr/>
        </p:nvSpPr>
        <p:spPr>
          <a:xfrm>
            <a:off x="6319599" y="4581525"/>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Barlow" pitchFamily="34" charset="0"/>
                <a:ea typeface="Barlow" pitchFamily="34" charset="-122"/>
                <a:cs typeface="Barlow" pitchFamily="34" charset="-120"/>
              </a:rPr>
              <a:t>Welcome to the fascinating world of PID control in robotics! In this workshop, we will delve into the concept of PID control, its components, and how it can enhance system performance.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4" name="Text 1"/>
          <p:cNvSpPr/>
          <p:nvPr/>
        </p:nvSpPr>
        <p:spPr>
          <a:xfrm>
            <a:off x="5093256" y="3767614"/>
            <a:ext cx="4443889" cy="694373"/>
          </a:xfrm>
          <a:prstGeom prst="rect">
            <a:avLst/>
          </a:prstGeom>
          <a:noFill/>
          <a:ln/>
        </p:spPr>
        <p:txBody>
          <a:bodyPr wrap="none" rtlCol="0" anchor="t"/>
          <a:lstStyle/>
          <a:p>
            <a:pPr marL="0" indent="0" algn="ctr">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Code + Instructions</a:t>
            </a:r>
            <a:endParaRPr lang="en-US" sz="4374"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5622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4" name="Text 1"/>
          <p:cNvSpPr/>
          <p:nvPr/>
        </p:nvSpPr>
        <p:spPr>
          <a:xfrm>
            <a:off x="5093256" y="3767614"/>
            <a:ext cx="4443889" cy="694373"/>
          </a:xfrm>
          <a:prstGeom prst="rect">
            <a:avLst/>
          </a:prstGeom>
          <a:noFill/>
          <a:ln/>
        </p:spPr>
        <p:txBody>
          <a:bodyPr wrap="none" rtlCol="0" anchor="t"/>
          <a:lstStyle/>
          <a:p>
            <a:pPr marL="0" indent="0" algn="ctr">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THANK YOU</a:t>
            </a:r>
            <a:endParaRPr lang="en-US" sz="4374"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7076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5" name="Text 1"/>
          <p:cNvSpPr/>
          <p:nvPr/>
        </p:nvSpPr>
        <p:spPr>
          <a:xfrm>
            <a:off x="2551639" y="2258001"/>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Introduction</a:t>
            </a:r>
            <a:endParaRPr lang="en-US" sz="4374" dirty="0">
              <a:latin typeface="Times New Roman" panose="02020603050405020304" pitchFamily="18" charset="0"/>
              <a:cs typeface="Times New Roman" panose="02020603050405020304" pitchFamily="18" charset="0"/>
            </a:endParaRPr>
          </a:p>
        </p:txBody>
      </p:sp>
      <p:sp>
        <p:nvSpPr>
          <p:cNvPr id="6" name="Shape 2"/>
          <p:cNvSpPr/>
          <p:nvPr/>
        </p:nvSpPr>
        <p:spPr>
          <a:xfrm>
            <a:off x="2551639" y="3285630"/>
            <a:ext cx="9381649" cy="2107525"/>
          </a:xfrm>
          <a:prstGeom prst="roundRect">
            <a:avLst>
              <a:gd name="adj" fmla="val 7702"/>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7" name="Text 3"/>
          <p:cNvSpPr/>
          <p:nvPr/>
        </p:nvSpPr>
        <p:spPr>
          <a:xfrm>
            <a:off x="2787621" y="3521611"/>
            <a:ext cx="2221944" cy="347186"/>
          </a:xfrm>
          <a:prstGeom prst="rect">
            <a:avLst/>
          </a:prstGeom>
          <a:noFill/>
          <a:ln/>
        </p:spPr>
        <p:txBody>
          <a:bodyPr wrap="non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Control Systems</a:t>
            </a:r>
            <a:endParaRPr lang="en-US" sz="2187" dirty="0">
              <a:latin typeface="Times New Roman" panose="02020603050405020304" pitchFamily="18" charset="0"/>
              <a:cs typeface="Times New Roman" panose="02020603050405020304" pitchFamily="18" charset="0"/>
            </a:endParaRPr>
          </a:p>
        </p:txBody>
      </p:sp>
      <p:sp>
        <p:nvSpPr>
          <p:cNvPr id="8" name="Text 4"/>
          <p:cNvSpPr/>
          <p:nvPr/>
        </p:nvSpPr>
        <p:spPr>
          <a:xfrm>
            <a:off x="2787621" y="4090968"/>
            <a:ext cx="8909685" cy="1066205"/>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Control systems are an essential component of any system, providing a way to regulate and manage its behavior. By implementing control systems, we can improve the performance and efficiency of various systems, leading to better outcomes.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5" name="Text 1"/>
          <p:cNvSpPr/>
          <p:nvPr/>
        </p:nvSpPr>
        <p:spPr>
          <a:xfrm>
            <a:off x="2624376" y="4220647"/>
            <a:ext cx="4617720"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Bang-Bang Control</a:t>
            </a:r>
            <a:endParaRPr lang="en-US" sz="4374" dirty="0">
              <a:latin typeface="Times New Roman" panose="02020603050405020304" pitchFamily="18" charset="0"/>
              <a:cs typeface="Times New Roman" panose="02020603050405020304" pitchFamily="18" charset="0"/>
            </a:endParaRPr>
          </a:p>
        </p:txBody>
      </p:sp>
      <p:sp>
        <p:nvSpPr>
          <p:cNvPr id="6" name="Shape 2"/>
          <p:cNvSpPr/>
          <p:nvPr/>
        </p:nvSpPr>
        <p:spPr>
          <a:xfrm>
            <a:off x="2624377" y="5248275"/>
            <a:ext cx="9617630" cy="1538168"/>
          </a:xfrm>
          <a:prstGeom prst="roundRect">
            <a:avLst>
              <a:gd name="adj" fmla="val 6501"/>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7" name="Text 3"/>
          <p:cNvSpPr/>
          <p:nvPr/>
        </p:nvSpPr>
        <p:spPr>
          <a:xfrm>
            <a:off x="2777230" y="5556994"/>
            <a:ext cx="9381649" cy="1066205"/>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Bang-bang control is a simple yet effective control strategy used in various systems. It involves toggling between two extreme states, such as on and off, to regulate a system's behavior.</a:t>
            </a:r>
            <a:endParaRPr lang="en-US" sz="1750" dirty="0">
              <a:latin typeface="Times New Roman" panose="02020603050405020304" pitchFamily="18" charset="0"/>
              <a:cs typeface="Times New Roman" panose="02020603050405020304" pitchFamily="18" charset="0"/>
            </a:endParaRPr>
          </a:p>
        </p:txBody>
      </p:sp>
      <p:pic>
        <p:nvPicPr>
          <p:cNvPr id="10" name="Picture 9" descr="A diagram of a waveform&#10;&#10;Description automatically generated with medium confidence">
            <a:extLst>
              <a:ext uri="{FF2B5EF4-FFF2-40B4-BE49-F238E27FC236}">
                <a16:creationId xmlns:a16="http://schemas.microsoft.com/office/drawing/2014/main" id="{42BF1E16-19D8-57E4-AD75-FD8E6CB78CD1}"/>
              </a:ext>
            </a:extLst>
          </p:cNvPr>
          <p:cNvPicPr>
            <a:picLocks noChangeAspect="1"/>
          </p:cNvPicPr>
          <p:nvPr/>
        </p:nvPicPr>
        <p:blipFill>
          <a:blip r:embed="rId4"/>
          <a:stretch>
            <a:fillRect/>
          </a:stretch>
        </p:blipFill>
        <p:spPr>
          <a:xfrm>
            <a:off x="2520466" y="662778"/>
            <a:ext cx="9537514" cy="3032083"/>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2284809"/>
            <a:ext cx="5821680"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PID Control in a Nutshell</a:t>
            </a:r>
            <a:endParaRPr lang="en-US" sz="4374" dirty="0">
              <a:latin typeface="Times New Roman" panose="02020603050405020304" pitchFamily="18" charset="0"/>
              <a:cs typeface="Times New Roman" panose="02020603050405020304" pitchFamily="18" charset="0"/>
            </a:endParaRPr>
          </a:p>
        </p:txBody>
      </p:sp>
      <p:sp>
        <p:nvSpPr>
          <p:cNvPr id="6" name="Text 2"/>
          <p:cNvSpPr/>
          <p:nvPr/>
        </p:nvSpPr>
        <p:spPr>
          <a:xfrm>
            <a:off x="4490799" y="3312438"/>
            <a:ext cx="9306401" cy="710803"/>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PID control is a feedback control algorithm used in various applications, including robotics. It stands for Proportional, Integral, and Derivative control.</a:t>
            </a:r>
            <a:endParaRPr lang="en-US" sz="1750" dirty="0">
              <a:latin typeface="Times New Roman" panose="02020603050405020304" pitchFamily="18" charset="0"/>
              <a:cs typeface="Times New Roman" panose="02020603050405020304" pitchFamily="18" charset="0"/>
            </a:endParaRPr>
          </a:p>
        </p:txBody>
      </p:sp>
      <p:sp>
        <p:nvSpPr>
          <p:cNvPr id="7" name="Text 3"/>
          <p:cNvSpPr/>
          <p:nvPr/>
        </p:nvSpPr>
        <p:spPr>
          <a:xfrm>
            <a:off x="4490799" y="4273153"/>
            <a:ext cx="9306401" cy="710803"/>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The Proportional term provides an immediate response to the error signal, the Integral term eliminates steady-state error, and the Derivative term predicts the future trend of the error.</a:t>
            </a:r>
            <a:endParaRPr lang="en-US" sz="1750" dirty="0">
              <a:latin typeface="Times New Roman" panose="02020603050405020304" pitchFamily="18" charset="0"/>
              <a:cs typeface="Times New Roman" panose="02020603050405020304" pitchFamily="18" charset="0"/>
            </a:endParaRPr>
          </a:p>
        </p:txBody>
      </p:sp>
      <p:sp>
        <p:nvSpPr>
          <p:cNvPr id="8" name="Text 4"/>
          <p:cNvSpPr/>
          <p:nvPr/>
        </p:nvSpPr>
        <p:spPr>
          <a:xfrm>
            <a:off x="4490799" y="5233868"/>
            <a:ext cx="9306401" cy="710803"/>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By continuously adjusting the control input based on these three components, PID control helps regulate and stabilize systems, improving accuracy, stability, and response time.</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5" name="Text 1"/>
          <p:cNvSpPr/>
          <p:nvPr/>
        </p:nvSpPr>
        <p:spPr>
          <a:xfrm>
            <a:off x="2624376" y="3517940"/>
            <a:ext cx="4579620"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Steady-State Error</a:t>
            </a:r>
            <a:endParaRPr lang="en-US" sz="4374" dirty="0">
              <a:latin typeface="Times New Roman" panose="02020603050405020304" pitchFamily="18" charset="0"/>
              <a:cs typeface="Times New Roman" panose="02020603050405020304" pitchFamily="18" charset="0"/>
            </a:endParaRPr>
          </a:p>
        </p:txBody>
      </p:sp>
      <p:sp>
        <p:nvSpPr>
          <p:cNvPr id="6" name="Shape 2"/>
          <p:cNvSpPr/>
          <p:nvPr/>
        </p:nvSpPr>
        <p:spPr>
          <a:xfrm>
            <a:off x="2624376" y="4719161"/>
            <a:ext cx="499943" cy="499943"/>
          </a:xfrm>
          <a:prstGeom prst="roundRect">
            <a:avLst>
              <a:gd name="adj" fmla="val 20000"/>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7" name="Text 3"/>
          <p:cNvSpPr/>
          <p:nvPr/>
        </p:nvSpPr>
        <p:spPr>
          <a:xfrm>
            <a:off x="2817138" y="4760833"/>
            <a:ext cx="11430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Times New Roman" panose="02020603050405020304" pitchFamily="18" charset="0"/>
                <a:ea typeface="Barlow" pitchFamily="34" charset="-122"/>
                <a:cs typeface="Times New Roman" panose="02020603050405020304" pitchFamily="18" charset="0"/>
              </a:rPr>
              <a:t>1</a:t>
            </a:r>
            <a:endParaRPr lang="en-US" sz="2624" dirty="0">
              <a:latin typeface="Times New Roman" panose="02020603050405020304" pitchFamily="18" charset="0"/>
              <a:cs typeface="Times New Roman" panose="02020603050405020304" pitchFamily="18" charset="0"/>
            </a:endParaRPr>
          </a:p>
        </p:txBody>
      </p:sp>
      <p:sp>
        <p:nvSpPr>
          <p:cNvPr id="8" name="Text 4"/>
          <p:cNvSpPr/>
          <p:nvPr/>
        </p:nvSpPr>
        <p:spPr>
          <a:xfrm>
            <a:off x="3346490" y="4795480"/>
            <a:ext cx="3857625" cy="694373"/>
          </a:xfrm>
          <a:prstGeom prst="rect">
            <a:avLst/>
          </a:prstGeom>
          <a:noFill/>
          <a:ln/>
        </p:spPr>
        <p:txBody>
          <a:bodyPr wrap="squar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Understanding Steady-State Error</a:t>
            </a:r>
            <a:endParaRPr lang="en-US" sz="2187" dirty="0">
              <a:latin typeface="Times New Roman" panose="02020603050405020304" pitchFamily="18" charset="0"/>
              <a:cs typeface="Times New Roman" panose="02020603050405020304" pitchFamily="18" charset="0"/>
            </a:endParaRPr>
          </a:p>
        </p:txBody>
      </p:sp>
      <p:sp>
        <p:nvSpPr>
          <p:cNvPr id="9" name="Text 5"/>
          <p:cNvSpPr/>
          <p:nvPr/>
        </p:nvSpPr>
        <p:spPr>
          <a:xfrm>
            <a:off x="3346490" y="5712023"/>
            <a:ext cx="3857625" cy="1421606"/>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Steady-state error refers to the difference between the desired output and the actual output of a system once it has reached a stable state.</a:t>
            </a:r>
            <a:endParaRPr lang="en-US" sz="1750" dirty="0">
              <a:latin typeface="Times New Roman" panose="02020603050405020304" pitchFamily="18" charset="0"/>
              <a:cs typeface="Times New Roman" panose="02020603050405020304" pitchFamily="18" charset="0"/>
            </a:endParaRPr>
          </a:p>
        </p:txBody>
      </p:sp>
      <p:sp>
        <p:nvSpPr>
          <p:cNvPr id="10" name="Shape 6"/>
          <p:cNvSpPr/>
          <p:nvPr/>
        </p:nvSpPr>
        <p:spPr>
          <a:xfrm>
            <a:off x="7426285" y="4719161"/>
            <a:ext cx="499943" cy="499943"/>
          </a:xfrm>
          <a:prstGeom prst="roundRect">
            <a:avLst>
              <a:gd name="adj" fmla="val 20000"/>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1" name="Text 7"/>
          <p:cNvSpPr/>
          <p:nvPr/>
        </p:nvSpPr>
        <p:spPr>
          <a:xfrm>
            <a:off x="7584758" y="4760833"/>
            <a:ext cx="18288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Times New Roman" panose="02020603050405020304" pitchFamily="18" charset="0"/>
                <a:ea typeface="Barlow" pitchFamily="34" charset="-122"/>
                <a:cs typeface="Times New Roman" panose="02020603050405020304" pitchFamily="18" charset="0"/>
              </a:rPr>
              <a:t>2</a:t>
            </a:r>
            <a:endParaRPr lang="en-US" sz="2624" dirty="0">
              <a:latin typeface="Times New Roman" panose="02020603050405020304" pitchFamily="18" charset="0"/>
              <a:cs typeface="Times New Roman" panose="02020603050405020304" pitchFamily="18" charset="0"/>
            </a:endParaRPr>
          </a:p>
        </p:txBody>
      </p:sp>
      <p:sp>
        <p:nvSpPr>
          <p:cNvPr id="12" name="Text 8"/>
          <p:cNvSpPr/>
          <p:nvPr/>
        </p:nvSpPr>
        <p:spPr>
          <a:xfrm>
            <a:off x="8148399" y="4795480"/>
            <a:ext cx="3857625" cy="694373"/>
          </a:xfrm>
          <a:prstGeom prst="rect">
            <a:avLst/>
          </a:prstGeom>
          <a:noFill/>
          <a:ln/>
        </p:spPr>
        <p:txBody>
          <a:bodyPr wrap="squar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Minimizing Error with PID Control</a:t>
            </a:r>
            <a:endParaRPr lang="en-US" sz="2187" dirty="0">
              <a:latin typeface="Times New Roman" panose="02020603050405020304" pitchFamily="18" charset="0"/>
              <a:cs typeface="Times New Roman" panose="02020603050405020304" pitchFamily="18" charset="0"/>
            </a:endParaRPr>
          </a:p>
        </p:txBody>
      </p:sp>
      <p:sp>
        <p:nvSpPr>
          <p:cNvPr id="13" name="Text 9"/>
          <p:cNvSpPr/>
          <p:nvPr/>
        </p:nvSpPr>
        <p:spPr>
          <a:xfrm>
            <a:off x="8148399" y="5712023"/>
            <a:ext cx="3857625" cy="1777008"/>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PID control mechanisms can help reduce or eliminate steady-state error in robotic applications, enabling highly precise control and improved system performance.</a:t>
            </a:r>
            <a:endParaRPr lang="en-US" sz="1750" dirty="0">
              <a:latin typeface="Times New Roman" panose="02020603050405020304" pitchFamily="18" charset="0"/>
              <a:cs typeface="Times New Roman" panose="02020603050405020304" pitchFamily="18" charset="0"/>
            </a:endParaRPr>
          </a:p>
        </p:txBody>
      </p:sp>
      <p:pic>
        <p:nvPicPr>
          <p:cNvPr id="16" name="Picture 15" descr="A diagram of a normal output&#10;&#10;Description automatically generated">
            <a:extLst>
              <a:ext uri="{FF2B5EF4-FFF2-40B4-BE49-F238E27FC236}">
                <a16:creationId xmlns:a16="http://schemas.microsoft.com/office/drawing/2014/main" id="{E2F735C3-55FF-B652-546C-21F21B1D698D}"/>
              </a:ext>
            </a:extLst>
          </p:cNvPr>
          <p:cNvPicPr>
            <a:picLocks noChangeAspect="1"/>
          </p:cNvPicPr>
          <p:nvPr/>
        </p:nvPicPr>
        <p:blipFill>
          <a:blip r:embed="rId4"/>
          <a:stretch>
            <a:fillRect/>
          </a:stretch>
        </p:blipFill>
        <p:spPr>
          <a:xfrm>
            <a:off x="2931438" y="359280"/>
            <a:ext cx="8148399" cy="3151159"/>
          </a:xfrm>
          <a:prstGeom prst="rect">
            <a:avLst/>
          </a:prstGeom>
          <a:ln>
            <a:noFill/>
          </a:ln>
          <a:effectLst>
            <a:softEdge rad="11250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4" name="Text 1"/>
          <p:cNvSpPr/>
          <p:nvPr/>
        </p:nvSpPr>
        <p:spPr>
          <a:xfrm>
            <a:off x="4396740" y="872252"/>
            <a:ext cx="5836920"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Examples of PID Control</a:t>
            </a:r>
            <a:endParaRPr lang="en-US" sz="4374" dirty="0">
              <a:latin typeface="Times New Roman" panose="02020603050405020304" pitchFamily="18" charset="0"/>
              <a:cs typeface="Times New Roman" panose="02020603050405020304" pitchFamily="18" charset="0"/>
            </a:endParaRPr>
          </a:p>
        </p:txBody>
      </p:sp>
      <p:pic>
        <p:nvPicPr>
          <p:cNvPr id="5" name="Image 1" descr="preencoded.png"/>
          <p:cNvPicPr>
            <a:picLocks noChangeAspect="1"/>
          </p:cNvPicPr>
          <p:nvPr/>
        </p:nvPicPr>
        <p:blipFill>
          <a:blip r:embed="rId4"/>
          <a:stretch>
            <a:fillRect/>
          </a:stretch>
        </p:blipFill>
        <p:spPr>
          <a:xfrm>
            <a:off x="4537710" y="2010966"/>
            <a:ext cx="5554980" cy="3433167"/>
          </a:xfrm>
          <a:prstGeom prst="rect">
            <a:avLst/>
          </a:prstGeom>
        </p:spPr>
      </p:pic>
      <p:sp>
        <p:nvSpPr>
          <p:cNvPr id="6" name="Text 2"/>
          <p:cNvSpPr/>
          <p:nvPr/>
        </p:nvSpPr>
        <p:spPr>
          <a:xfrm>
            <a:off x="6204228" y="5721787"/>
            <a:ext cx="2221944" cy="347186"/>
          </a:xfrm>
          <a:prstGeom prst="rect">
            <a:avLst/>
          </a:prstGeom>
          <a:noFill/>
          <a:ln/>
        </p:spPr>
        <p:txBody>
          <a:bodyPr wrap="none" rtlCol="0" anchor="t"/>
          <a:lstStyle/>
          <a:p>
            <a:pPr marL="0" indent="0" algn="ctr">
              <a:lnSpc>
                <a:spcPts val="2734"/>
              </a:lnSpc>
              <a:buNone/>
            </a:pPr>
            <a:r>
              <a:rPr lang="en-US" sz="2187" b="1" dirty="0">
                <a:solidFill>
                  <a:srgbClr val="FFFFFF"/>
                </a:solidFill>
                <a:latin typeface="Times New Roman" panose="02020603050405020304" pitchFamily="18" charset="0"/>
                <a:ea typeface="Barlow" pitchFamily="34" charset="-122"/>
                <a:cs typeface="Times New Roman" panose="02020603050405020304" pitchFamily="18" charset="0"/>
              </a:rPr>
              <a:t>Drone Dynamics</a:t>
            </a:r>
            <a:endParaRPr lang="en-US" sz="2187" dirty="0">
              <a:latin typeface="Times New Roman" panose="02020603050405020304" pitchFamily="18" charset="0"/>
              <a:cs typeface="Times New Roman" panose="02020603050405020304" pitchFamily="18" charset="0"/>
            </a:endParaRPr>
          </a:p>
        </p:txBody>
      </p:sp>
      <p:sp>
        <p:nvSpPr>
          <p:cNvPr id="7" name="Text 3"/>
          <p:cNvSpPr/>
          <p:nvPr/>
        </p:nvSpPr>
        <p:spPr>
          <a:xfrm>
            <a:off x="2624376" y="6291143"/>
            <a:ext cx="9381649" cy="1066205"/>
          </a:xfrm>
          <a:prstGeom prst="rect">
            <a:avLst/>
          </a:prstGeom>
          <a:noFill/>
          <a:ln/>
        </p:spPr>
        <p:txBody>
          <a:bodyPr wrap="square" rtlCol="0" anchor="t"/>
          <a:lstStyle/>
          <a:p>
            <a:pPr marL="0" indent="0" algn="ctr">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PID control helps ensure stable drone flight by constantly adjusting the speeds of the motors based on sensor feedback. This allows the drone to maintain its intended position in the air, even in the presence of external disturbances like wind or gusts.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573">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0" y="0"/>
            <a:ext cx="14630400" cy="2719507"/>
          </a:xfrm>
          <a:prstGeom prst="rect">
            <a:avLst/>
          </a:prstGeom>
        </p:spPr>
      </p:pic>
      <p:sp>
        <p:nvSpPr>
          <p:cNvPr id="5" name="Text 1"/>
          <p:cNvSpPr/>
          <p:nvPr/>
        </p:nvSpPr>
        <p:spPr>
          <a:xfrm>
            <a:off x="2722126" y="3318510"/>
            <a:ext cx="8282940" cy="679847"/>
          </a:xfrm>
          <a:prstGeom prst="rect">
            <a:avLst/>
          </a:prstGeom>
          <a:noFill/>
          <a:ln/>
        </p:spPr>
        <p:txBody>
          <a:bodyPr wrap="none" rtlCol="0" anchor="t"/>
          <a:lstStyle/>
          <a:p>
            <a:pPr marL="0" indent="0">
              <a:lnSpc>
                <a:spcPts val="5353"/>
              </a:lnSpc>
              <a:buNone/>
            </a:pPr>
            <a:r>
              <a:rPr lang="en-US" sz="4283" b="1" dirty="0">
                <a:solidFill>
                  <a:srgbClr val="FFFFFF"/>
                </a:solidFill>
                <a:latin typeface="Times New Roman" panose="02020603050405020304" pitchFamily="18" charset="0"/>
                <a:ea typeface="Barlow" pitchFamily="34" charset="-122"/>
                <a:cs typeface="Times New Roman" panose="02020603050405020304" pitchFamily="18" charset="0"/>
              </a:rPr>
              <a:t>Proportional Control in Car Braking</a:t>
            </a:r>
            <a:endParaRPr lang="en-US" sz="4283" dirty="0">
              <a:latin typeface="Times New Roman" panose="02020603050405020304" pitchFamily="18" charset="0"/>
              <a:cs typeface="Times New Roman" panose="02020603050405020304" pitchFamily="18" charset="0"/>
            </a:endParaRPr>
          </a:p>
        </p:txBody>
      </p:sp>
      <p:sp>
        <p:nvSpPr>
          <p:cNvPr id="6" name="Text 2"/>
          <p:cNvSpPr/>
          <p:nvPr/>
        </p:nvSpPr>
        <p:spPr>
          <a:xfrm>
            <a:off x="3070027" y="4324588"/>
            <a:ext cx="8838128" cy="696039"/>
          </a:xfrm>
          <a:prstGeom prst="rect">
            <a:avLst/>
          </a:prstGeom>
          <a:noFill/>
          <a:ln/>
        </p:spPr>
        <p:txBody>
          <a:bodyPr wrap="square" rtlCol="0" anchor="t"/>
          <a:lstStyle/>
          <a:p>
            <a:pPr marL="342900" indent="-342900" algn="l">
              <a:lnSpc>
                <a:spcPts val="2741"/>
              </a:lnSpc>
              <a:buSzPct val="100000"/>
              <a:buChar char="•"/>
            </a:pPr>
            <a:r>
              <a:rPr lang="en-US" sz="1713" dirty="0">
                <a:solidFill>
                  <a:srgbClr val="E5E0DF"/>
                </a:solidFill>
                <a:latin typeface="Times New Roman" panose="02020603050405020304" pitchFamily="18" charset="0"/>
                <a:ea typeface="Barlow" pitchFamily="34" charset="-122"/>
                <a:cs typeface="Times New Roman" panose="02020603050405020304" pitchFamily="18" charset="0"/>
              </a:rPr>
              <a:t>Proportional control is a can be used in car braking systems to regulate the amount of braking force applied based on the difference between the desired and actual speed.</a:t>
            </a:r>
            <a:endParaRPr lang="en-US" sz="1713" dirty="0">
              <a:latin typeface="Times New Roman" panose="02020603050405020304" pitchFamily="18" charset="0"/>
              <a:cs typeface="Times New Roman" panose="02020603050405020304" pitchFamily="18" charset="0"/>
            </a:endParaRPr>
          </a:p>
        </p:txBody>
      </p:sp>
      <p:sp>
        <p:nvSpPr>
          <p:cNvPr id="7" name="Text 3"/>
          <p:cNvSpPr/>
          <p:nvPr/>
        </p:nvSpPr>
        <p:spPr>
          <a:xfrm>
            <a:off x="3070027" y="5107543"/>
            <a:ext cx="8838128" cy="1392079"/>
          </a:xfrm>
          <a:prstGeom prst="rect">
            <a:avLst/>
          </a:prstGeom>
          <a:noFill/>
          <a:ln/>
        </p:spPr>
        <p:txBody>
          <a:bodyPr wrap="square" rtlCol="0" anchor="t"/>
          <a:lstStyle/>
          <a:p>
            <a:pPr marL="342900" indent="-342900" algn="l">
              <a:lnSpc>
                <a:spcPts val="2741"/>
              </a:lnSpc>
              <a:buSzPct val="100000"/>
              <a:buChar char="•"/>
            </a:pPr>
            <a:r>
              <a:rPr lang="en-US" sz="1713" dirty="0">
                <a:solidFill>
                  <a:srgbClr val="E5E0DF"/>
                </a:solidFill>
                <a:latin typeface="Times New Roman" panose="02020603050405020304" pitchFamily="18" charset="0"/>
                <a:ea typeface="Barlow" pitchFamily="34" charset="-122"/>
                <a:cs typeface="Times New Roman" panose="02020603050405020304" pitchFamily="18" charset="0"/>
              </a:rPr>
              <a:t>When approaching a bump, the proportional controller measures the difference between the desired stopping speed and the current speed of the car. As the car gets closer to the bump, the controller applies a stronger braking force to ensure a smooth and controlled deceleration.</a:t>
            </a:r>
            <a:endParaRPr lang="en-US" sz="1713" dirty="0">
              <a:latin typeface="Times New Roman" panose="02020603050405020304" pitchFamily="18" charset="0"/>
              <a:cs typeface="Times New Roman" panose="02020603050405020304" pitchFamily="18" charset="0"/>
            </a:endParaRPr>
          </a:p>
        </p:txBody>
      </p:sp>
      <p:sp>
        <p:nvSpPr>
          <p:cNvPr id="8" name="Text 4"/>
          <p:cNvSpPr/>
          <p:nvPr/>
        </p:nvSpPr>
        <p:spPr>
          <a:xfrm>
            <a:off x="3070027" y="6320551"/>
            <a:ext cx="8838128" cy="1044059"/>
          </a:xfrm>
          <a:prstGeom prst="rect">
            <a:avLst/>
          </a:prstGeom>
          <a:noFill/>
          <a:ln/>
        </p:spPr>
        <p:txBody>
          <a:bodyPr wrap="square" rtlCol="0" anchor="t"/>
          <a:lstStyle/>
          <a:p>
            <a:pPr marL="342900" indent="-342900" algn="l">
              <a:lnSpc>
                <a:spcPts val="2741"/>
              </a:lnSpc>
              <a:buSzPct val="100000"/>
              <a:buChar char="•"/>
            </a:pPr>
            <a:r>
              <a:rPr lang="en-US" sz="1713" dirty="0">
                <a:solidFill>
                  <a:srgbClr val="E5E0DF"/>
                </a:solidFill>
                <a:latin typeface="Times New Roman" panose="02020603050405020304" pitchFamily="18" charset="0"/>
                <a:ea typeface="Barlow" pitchFamily="34" charset="-122"/>
                <a:cs typeface="Times New Roman" panose="02020603050405020304" pitchFamily="18" charset="0"/>
              </a:rPr>
              <a:t>This proportional control algorithm ensures that the car slows down gradually and smoothly, preventing sudden stops or skidding. It provides a responsive braking action that is proportional to the error between the desired and actual speed.</a:t>
            </a:r>
            <a:endParaRPr lang="en-US" sz="1713"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4" name="Text 1"/>
          <p:cNvSpPr/>
          <p:nvPr/>
        </p:nvSpPr>
        <p:spPr>
          <a:xfrm>
            <a:off x="2624376" y="1418392"/>
            <a:ext cx="6050280" cy="694373"/>
          </a:xfrm>
          <a:prstGeom prst="rect">
            <a:avLst/>
          </a:prstGeom>
          <a:noFill/>
          <a:ln/>
        </p:spPr>
        <p:txBody>
          <a:bodyPr wrap="none" rtlCol="0" anchor="t"/>
          <a:lstStyle/>
          <a:p>
            <a:pPr marL="0" indent="0">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Tuning the PID Controller</a:t>
            </a:r>
            <a:endParaRPr lang="en-US" sz="4374" dirty="0">
              <a:latin typeface="Times New Roman" panose="02020603050405020304" pitchFamily="18" charset="0"/>
              <a:cs typeface="Times New Roman" panose="02020603050405020304" pitchFamily="18" charset="0"/>
            </a:endParaRPr>
          </a:p>
        </p:txBody>
      </p:sp>
      <p:sp>
        <p:nvSpPr>
          <p:cNvPr id="5" name="Shape 2"/>
          <p:cNvSpPr/>
          <p:nvPr/>
        </p:nvSpPr>
        <p:spPr>
          <a:xfrm>
            <a:off x="2624376" y="2619613"/>
            <a:ext cx="499943" cy="499943"/>
          </a:xfrm>
          <a:prstGeom prst="roundRect">
            <a:avLst>
              <a:gd name="adj" fmla="val 20000"/>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6" name="Text 3"/>
          <p:cNvSpPr/>
          <p:nvPr/>
        </p:nvSpPr>
        <p:spPr>
          <a:xfrm>
            <a:off x="2817138" y="2661285"/>
            <a:ext cx="11430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Times New Roman" panose="02020603050405020304" pitchFamily="18" charset="0"/>
                <a:ea typeface="Barlow" pitchFamily="34" charset="-122"/>
                <a:cs typeface="Times New Roman" panose="02020603050405020304" pitchFamily="18" charset="0"/>
              </a:rPr>
              <a:t>1</a:t>
            </a:r>
            <a:endParaRPr lang="en-US" sz="2624" dirty="0">
              <a:latin typeface="Times New Roman" panose="02020603050405020304" pitchFamily="18" charset="0"/>
              <a:cs typeface="Times New Roman" panose="02020603050405020304" pitchFamily="18" charset="0"/>
            </a:endParaRPr>
          </a:p>
        </p:txBody>
      </p:sp>
      <p:sp>
        <p:nvSpPr>
          <p:cNvPr id="7" name="Text 4"/>
          <p:cNvSpPr/>
          <p:nvPr/>
        </p:nvSpPr>
        <p:spPr>
          <a:xfrm>
            <a:off x="3346490" y="2695932"/>
            <a:ext cx="2256949" cy="694373"/>
          </a:xfrm>
          <a:prstGeom prst="rect">
            <a:avLst/>
          </a:prstGeom>
          <a:noFill/>
          <a:ln/>
        </p:spPr>
        <p:txBody>
          <a:bodyPr wrap="squar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Proportional Gain (Kp)</a:t>
            </a:r>
            <a:endParaRPr lang="en-US" sz="2187" dirty="0">
              <a:latin typeface="Times New Roman" panose="02020603050405020304" pitchFamily="18" charset="0"/>
              <a:cs typeface="Times New Roman" panose="02020603050405020304" pitchFamily="18" charset="0"/>
            </a:endParaRPr>
          </a:p>
        </p:txBody>
      </p:sp>
      <p:sp>
        <p:nvSpPr>
          <p:cNvPr id="8" name="Text 5"/>
          <p:cNvSpPr/>
          <p:nvPr/>
        </p:nvSpPr>
        <p:spPr>
          <a:xfrm>
            <a:off x="3346490" y="3612475"/>
            <a:ext cx="2256949" cy="3198614"/>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The Proportional Gain (Kp) adjusts the controller's response to input changes. By finding the right balance, you can prevent sensitivity or sluggishness in the system.</a:t>
            </a:r>
            <a:endParaRPr lang="en-US" sz="1750" dirty="0">
              <a:latin typeface="Times New Roman" panose="02020603050405020304" pitchFamily="18" charset="0"/>
              <a:cs typeface="Times New Roman" panose="02020603050405020304" pitchFamily="18" charset="0"/>
            </a:endParaRPr>
          </a:p>
        </p:txBody>
      </p:sp>
      <p:sp>
        <p:nvSpPr>
          <p:cNvPr id="9" name="Shape 6"/>
          <p:cNvSpPr/>
          <p:nvPr/>
        </p:nvSpPr>
        <p:spPr>
          <a:xfrm>
            <a:off x="5825609" y="2619613"/>
            <a:ext cx="499943" cy="499943"/>
          </a:xfrm>
          <a:prstGeom prst="roundRect">
            <a:avLst>
              <a:gd name="adj" fmla="val 20000"/>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0" name="Text 7"/>
          <p:cNvSpPr/>
          <p:nvPr/>
        </p:nvSpPr>
        <p:spPr>
          <a:xfrm>
            <a:off x="5984081" y="2661285"/>
            <a:ext cx="18288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Times New Roman" panose="02020603050405020304" pitchFamily="18" charset="0"/>
                <a:ea typeface="Barlow" pitchFamily="34" charset="-122"/>
                <a:cs typeface="Times New Roman" panose="02020603050405020304" pitchFamily="18" charset="0"/>
              </a:rPr>
              <a:t>2</a:t>
            </a:r>
            <a:endParaRPr lang="en-US" sz="2624" dirty="0">
              <a:latin typeface="Times New Roman" panose="02020603050405020304" pitchFamily="18" charset="0"/>
              <a:cs typeface="Times New Roman" panose="02020603050405020304" pitchFamily="18" charset="0"/>
            </a:endParaRPr>
          </a:p>
        </p:txBody>
      </p:sp>
      <p:sp>
        <p:nvSpPr>
          <p:cNvPr id="11" name="Text 8"/>
          <p:cNvSpPr/>
          <p:nvPr/>
        </p:nvSpPr>
        <p:spPr>
          <a:xfrm>
            <a:off x="6547723" y="2695932"/>
            <a:ext cx="2256949" cy="694373"/>
          </a:xfrm>
          <a:prstGeom prst="rect">
            <a:avLst/>
          </a:prstGeom>
          <a:noFill/>
          <a:ln/>
        </p:spPr>
        <p:txBody>
          <a:bodyPr wrap="squar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Derivative Gain (Kd)</a:t>
            </a:r>
            <a:endParaRPr lang="en-US" sz="2187" dirty="0">
              <a:latin typeface="Times New Roman" panose="02020603050405020304" pitchFamily="18" charset="0"/>
              <a:cs typeface="Times New Roman" panose="02020603050405020304" pitchFamily="18" charset="0"/>
            </a:endParaRPr>
          </a:p>
        </p:txBody>
      </p:sp>
      <p:sp>
        <p:nvSpPr>
          <p:cNvPr id="12" name="Text 9"/>
          <p:cNvSpPr/>
          <p:nvPr/>
        </p:nvSpPr>
        <p:spPr>
          <a:xfrm>
            <a:off x="6547723" y="3612475"/>
            <a:ext cx="2256949" cy="2487811"/>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The Derivative Gain (Kd) helps minimize overshoot and stabilize the system. By adjusting Kd, you can improve stability and response time.</a:t>
            </a:r>
            <a:endParaRPr lang="en-US" sz="1750" dirty="0">
              <a:latin typeface="Times New Roman" panose="02020603050405020304" pitchFamily="18" charset="0"/>
              <a:cs typeface="Times New Roman" panose="02020603050405020304" pitchFamily="18" charset="0"/>
            </a:endParaRPr>
          </a:p>
        </p:txBody>
      </p:sp>
      <p:sp>
        <p:nvSpPr>
          <p:cNvPr id="13" name="Shape 10"/>
          <p:cNvSpPr/>
          <p:nvPr/>
        </p:nvSpPr>
        <p:spPr>
          <a:xfrm>
            <a:off x="9026843" y="2619613"/>
            <a:ext cx="499943" cy="499943"/>
          </a:xfrm>
          <a:prstGeom prst="roundRect">
            <a:avLst>
              <a:gd name="adj" fmla="val 20000"/>
            </a:avLst>
          </a:prstGeom>
          <a:solidFill>
            <a:srgbClr val="790709"/>
          </a:solidFill>
          <a:ln w="13811">
            <a:solidFill>
              <a:srgbClr val="91080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4" name="Text 11"/>
          <p:cNvSpPr/>
          <p:nvPr/>
        </p:nvSpPr>
        <p:spPr>
          <a:xfrm>
            <a:off x="9189125" y="2661285"/>
            <a:ext cx="1752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Times New Roman" panose="02020603050405020304" pitchFamily="18" charset="0"/>
                <a:ea typeface="Barlow" pitchFamily="34" charset="-122"/>
                <a:cs typeface="Times New Roman" panose="02020603050405020304" pitchFamily="18" charset="0"/>
              </a:rPr>
              <a:t>3</a:t>
            </a:r>
            <a:endParaRPr lang="en-US" sz="2624" dirty="0">
              <a:latin typeface="Times New Roman" panose="02020603050405020304" pitchFamily="18" charset="0"/>
              <a:cs typeface="Times New Roman" panose="02020603050405020304" pitchFamily="18" charset="0"/>
            </a:endParaRPr>
          </a:p>
        </p:txBody>
      </p:sp>
      <p:sp>
        <p:nvSpPr>
          <p:cNvPr id="15" name="Text 12"/>
          <p:cNvSpPr/>
          <p:nvPr/>
        </p:nvSpPr>
        <p:spPr>
          <a:xfrm>
            <a:off x="9748957" y="2695932"/>
            <a:ext cx="2221944" cy="347186"/>
          </a:xfrm>
          <a:prstGeom prst="rect">
            <a:avLst/>
          </a:prstGeom>
          <a:noFill/>
          <a:ln/>
        </p:spPr>
        <p:txBody>
          <a:bodyPr wrap="none" rtlCol="0" anchor="t"/>
          <a:lstStyle/>
          <a:p>
            <a:pPr marL="0" indent="0">
              <a:lnSpc>
                <a:spcPts val="2734"/>
              </a:lnSpc>
              <a:buNone/>
            </a:pPr>
            <a:r>
              <a:rPr lang="en-US" sz="2187" b="1" dirty="0">
                <a:solidFill>
                  <a:srgbClr val="E5E0DF"/>
                </a:solidFill>
                <a:latin typeface="Times New Roman" panose="02020603050405020304" pitchFamily="18" charset="0"/>
                <a:ea typeface="Barlow" pitchFamily="34" charset="-122"/>
                <a:cs typeface="Times New Roman" panose="02020603050405020304" pitchFamily="18" charset="0"/>
              </a:rPr>
              <a:t>Integral Gain (Ki)</a:t>
            </a:r>
            <a:endParaRPr lang="en-US" sz="2187" dirty="0">
              <a:latin typeface="Times New Roman" panose="02020603050405020304" pitchFamily="18" charset="0"/>
              <a:cs typeface="Times New Roman" panose="02020603050405020304" pitchFamily="18" charset="0"/>
            </a:endParaRPr>
          </a:p>
        </p:txBody>
      </p:sp>
      <p:sp>
        <p:nvSpPr>
          <p:cNvPr id="16" name="Text 13"/>
          <p:cNvSpPr/>
          <p:nvPr/>
        </p:nvSpPr>
        <p:spPr>
          <a:xfrm>
            <a:off x="9748957" y="3265289"/>
            <a:ext cx="2256949" cy="2843213"/>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Barlow" pitchFamily="34" charset="-122"/>
                <a:cs typeface="Times New Roman" panose="02020603050405020304" pitchFamily="18" charset="0"/>
              </a:rPr>
              <a:t>The Integral Gain (Ki) eliminates steady-state error, leading to improved system accuracy. Fine-tune Ki to achieve and maintain the desired output.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4" name="Text 1"/>
          <p:cNvSpPr/>
          <p:nvPr/>
        </p:nvSpPr>
        <p:spPr>
          <a:xfrm>
            <a:off x="5093255" y="606350"/>
            <a:ext cx="4443889" cy="694373"/>
          </a:xfrm>
          <a:prstGeom prst="rect">
            <a:avLst/>
          </a:prstGeom>
          <a:noFill/>
          <a:ln/>
        </p:spPr>
        <p:txBody>
          <a:bodyPr wrap="none" rtlCol="0" anchor="t"/>
          <a:lstStyle/>
          <a:p>
            <a:pPr marL="0" indent="0" algn="ctr">
              <a:lnSpc>
                <a:spcPts val="5468"/>
              </a:lnSpc>
              <a:buNone/>
            </a:pPr>
            <a:r>
              <a:rPr lang="en-US" sz="4374" b="1" dirty="0">
                <a:solidFill>
                  <a:srgbClr val="FFFFFF"/>
                </a:solidFill>
                <a:latin typeface="Times New Roman" panose="02020603050405020304" pitchFamily="18" charset="0"/>
                <a:ea typeface="Barlow" pitchFamily="34" charset="-122"/>
                <a:cs typeface="Times New Roman" panose="02020603050405020304" pitchFamily="18" charset="0"/>
              </a:rPr>
              <a:t>PID Demo</a:t>
            </a:r>
            <a:endParaRPr lang="en-US" sz="4374" dirty="0">
              <a:latin typeface="Times New Roman" panose="02020603050405020304" pitchFamily="18" charset="0"/>
              <a:cs typeface="Times New Roman" panose="02020603050405020304" pitchFamily="18" charset="0"/>
            </a:endParaRPr>
          </a:p>
        </p:txBody>
      </p:sp>
      <p:pic>
        <p:nvPicPr>
          <p:cNvPr id="5" name="PID demo">
            <a:hlinkClick r:id="" action="ppaction://media"/>
            <a:extLst>
              <a:ext uri="{FF2B5EF4-FFF2-40B4-BE49-F238E27FC236}">
                <a16:creationId xmlns:a16="http://schemas.microsoft.com/office/drawing/2014/main" id="{4EF4E077-C93C-BD42-7CB8-34BD5D41D93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53400" y="1521801"/>
            <a:ext cx="10323600" cy="58070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9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1168</TotalTime>
  <Words>567</Words>
  <Application>Microsoft Office PowerPoint</Application>
  <PresentationFormat>Custom</PresentationFormat>
  <Paragraphs>49</Paragraphs>
  <Slides>11</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Barlow</vt:lpstr>
      <vt:lpstr>Barlow, sans-serif</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ahmed elattar</cp:lastModifiedBy>
  <cp:revision>5</cp:revision>
  <dcterms:created xsi:type="dcterms:W3CDTF">2023-11-27T04:09:32Z</dcterms:created>
  <dcterms:modified xsi:type="dcterms:W3CDTF">2023-11-27T23:41:44Z</dcterms:modified>
</cp:coreProperties>
</file>